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60" r:id="rId5"/>
    <p:sldId id="268" r:id="rId6"/>
    <p:sldId id="266" r:id="rId7"/>
    <p:sldId id="257" r:id="rId8"/>
    <p:sldId id="259" r:id="rId9"/>
    <p:sldId id="272" r:id="rId10"/>
    <p:sldId id="281" r:id="rId11"/>
    <p:sldId id="273" r:id="rId12"/>
    <p:sldId id="261" r:id="rId13"/>
    <p:sldId id="258" r:id="rId14"/>
    <p:sldId id="283" r:id="rId15"/>
    <p:sldId id="277" r:id="rId16"/>
    <p:sldId id="278" r:id="rId17"/>
    <p:sldId id="279" r:id="rId18"/>
    <p:sldId id="280" r:id="rId19"/>
    <p:sldId id="284" r:id="rId20"/>
    <p:sldId id="264" r:id="rId21"/>
    <p:sldId id="286" r:id="rId22"/>
    <p:sldId id="274" r:id="rId23"/>
    <p:sldId id="287" r:id="rId24"/>
    <p:sldId id="275" r:id="rId25"/>
    <p:sldId id="276" r:id="rId26"/>
    <p:sldId id="288" r:id="rId27"/>
    <p:sldId id="285" r:id="rId28"/>
    <p:sldId id="263" r:id="rId29"/>
  </p:sldIdLst>
  <p:sldSz cx="12192000" cy="6858000"/>
  <p:notesSz cx="6858000" cy="9144000"/>
  <p:embeddedFontLst>
    <p:embeddedFont>
      <p:font typeface="Segoe UI Light" panose="020B0502040204020203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1FE"/>
    <a:srgbClr val="67BDFD"/>
    <a:srgbClr val="025A9C"/>
    <a:srgbClr val="51B3FD"/>
    <a:srgbClr val="013E6B"/>
    <a:srgbClr val="014F89"/>
    <a:srgbClr val="0280DD"/>
    <a:srgbClr val="F0F0F0"/>
    <a:srgbClr val="555555"/>
    <a:srgbClr val="93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2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595D-823D-4C13-AB03-2A799184915F}" type="datetimeFigureOut">
              <a:rPr lang="es-ES" smtClean="0"/>
              <a:t>08/06/2015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FE2D7-9CB1-440F-9723-FCBAAF2E97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837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nch">
    <p:bg>
      <p:bgPr>
        <a:gradFill>
          <a:gsLst>
            <a:gs pos="40000">
              <a:srgbClr val="0594FF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40" y="3292949"/>
            <a:ext cx="3110219" cy="44480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1" y="1030977"/>
            <a:ext cx="8128958" cy="2709652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  <p:sp>
        <p:nvSpPr>
          <p:cNvPr id="12" name="CuadroTexto 11"/>
          <p:cNvSpPr txBox="1"/>
          <p:nvPr userDrawn="1"/>
        </p:nvSpPr>
        <p:spPr>
          <a:xfrm>
            <a:off x="3060441" y="5516984"/>
            <a:ext cx="89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Rabiohead" panose="00000400000000000000" pitchFamily="2" charset="0"/>
              </a:rPr>
              <a:t>Madrid, 9 y 10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</a:t>
            </a:r>
            <a:r>
              <a:rPr lang="en-US" sz="5400" baseline="0" dirty="0" err="1" smtClean="0">
                <a:solidFill>
                  <a:schemeClr val="bg1"/>
                </a:solidFill>
                <a:latin typeface="Rabiohead" panose="00000400000000000000" pitchFamily="2" charset="0"/>
              </a:rPr>
              <a:t>junio</a:t>
            </a:r>
            <a:r>
              <a:rPr lang="en-US" sz="5400" baseline="0" dirty="0" smtClean="0">
                <a:solidFill>
                  <a:schemeClr val="bg1"/>
                </a:solidFill>
                <a:latin typeface="Rabiohead" panose="00000400000000000000" pitchFamily="2" charset="0"/>
              </a:rPr>
              <a:t> de 2015</a:t>
            </a:r>
            <a:endParaRPr lang="es-ES" sz="5400" dirty="0">
              <a:solidFill>
                <a:schemeClr val="bg1"/>
              </a:solidFill>
              <a:latin typeface="Rabiohea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6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2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6"/>
          <a:stretch/>
        </p:blipFill>
        <p:spPr>
          <a:xfrm>
            <a:off x="1629276" y="440495"/>
            <a:ext cx="8933447" cy="59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 userDrawn="1">
          <p15:clr>
            <a:srgbClr val="FBAE40"/>
          </p15:clr>
        </p15:guide>
        <p15:guide id="4" pos="3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-Fin">
    <p:bg>
      <p:bgPr>
        <a:gradFill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3"/>
          <a:stretch/>
        </p:blipFill>
        <p:spPr>
          <a:xfrm>
            <a:off x="2404388" y="1914086"/>
            <a:ext cx="7383223" cy="49439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26358"/>
            <a:ext cx="4828310" cy="1609436"/>
          </a:xfrm>
          <a:prstGeom prst="rect">
            <a:avLst/>
          </a:prstGeom>
          <a:effectLst>
            <a:glow rad="5080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0711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10">
          <p15:clr>
            <a:srgbClr val="FBAE40"/>
          </p15:clr>
        </p15:guide>
        <p15:guide id="4" pos="3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ection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766218"/>
            <a:ext cx="10515600" cy="1325563"/>
          </a:xfrm>
          <a:noFill/>
        </p:spPr>
        <p:txBody>
          <a:bodyPr>
            <a:noAutofit/>
          </a:bodyPr>
          <a:lstStyle>
            <a:lvl1pPr algn="ctr">
              <a:defRPr sz="6000" b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">
    <p:bg>
      <p:bgPr>
        <a:gradFill flip="none" rotWithShape="1">
          <a:gsLst>
            <a:gs pos="40000">
              <a:srgbClr val="0384E4"/>
            </a:gs>
            <a:gs pos="0">
              <a:srgbClr val="0594FF"/>
            </a:gs>
            <a:gs pos="100000">
              <a:srgbClr val="0072C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9" y="145313"/>
            <a:ext cx="3109515" cy="1036505"/>
          </a:xfrm>
          <a:prstGeom prst="rect">
            <a:avLst/>
          </a:prstGeom>
        </p:spPr>
      </p:pic>
      <p:sp>
        <p:nvSpPr>
          <p:cNvPr id="5" name="Marcador de posición de imagen 4"/>
          <p:cNvSpPr>
            <a:spLocks noGrp="1"/>
          </p:cNvSpPr>
          <p:nvPr>
            <p:ph type="pic" sz="quarter" idx="10"/>
          </p:nvPr>
        </p:nvSpPr>
        <p:spPr>
          <a:xfrm>
            <a:off x="766916" y="914399"/>
            <a:ext cx="2428568" cy="2458065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3726425" y="1222382"/>
            <a:ext cx="8023123" cy="1687965"/>
          </a:xfrm>
        </p:spPr>
        <p:txBody>
          <a:bodyPr>
            <a:norm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author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  <p:sp>
        <p:nvSpPr>
          <p:cNvPr id="22" name="Marcador de texto 20"/>
          <p:cNvSpPr>
            <a:spLocks noGrp="1"/>
          </p:cNvSpPr>
          <p:nvPr>
            <p:ph type="body" sz="quarter" idx="12" hasCustomPrompt="1"/>
          </p:nvPr>
        </p:nvSpPr>
        <p:spPr>
          <a:xfrm>
            <a:off x="3726424" y="3720293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Job </a:t>
            </a:r>
            <a:r>
              <a:rPr lang="es-ES" dirty="0" err="1" smtClean="0"/>
              <a:t>title</a:t>
            </a:r>
            <a:endParaRPr lang="es-ES" dirty="0"/>
          </a:p>
        </p:txBody>
      </p:sp>
      <p:sp>
        <p:nvSpPr>
          <p:cNvPr id="23" name="Marcador de texto 20"/>
          <p:cNvSpPr>
            <a:spLocks noGrp="1"/>
          </p:cNvSpPr>
          <p:nvPr>
            <p:ph type="body" sz="quarter" idx="13" hasCustomPrompt="1"/>
          </p:nvPr>
        </p:nvSpPr>
        <p:spPr>
          <a:xfrm>
            <a:off x="3726424" y="4299179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Award</a:t>
            </a:r>
            <a:endParaRPr lang="es-ES" dirty="0"/>
          </a:p>
        </p:txBody>
      </p:sp>
      <p:sp>
        <p:nvSpPr>
          <p:cNvPr id="24" name="Marcador de texto 20"/>
          <p:cNvSpPr>
            <a:spLocks noGrp="1"/>
          </p:cNvSpPr>
          <p:nvPr>
            <p:ph type="body" sz="quarter" idx="14" hasCustomPrompt="1"/>
          </p:nvPr>
        </p:nvSpPr>
        <p:spPr>
          <a:xfrm>
            <a:off x="3726323" y="3114392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Company</a:t>
            </a:r>
            <a:endParaRPr lang="es-ES" dirty="0"/>
          </a:p>
        </p:txBody>
      </p:sp>
      <p:sp>
        <p:nvSpPr>
          <p:cNvPr id="25" name="Marcador de texto 20"/>
          <p:cNvSpPr>
            <a:spLocks noGrp="1"/>
          </p:cNvSpPr>
          <p:nvPr>
            <p:ph type="body" sz="quarter" idx="15" hasCustomPrompt="1"/>
          </p:nvPr>
        </p:nvSpPr>
        <p:spPr>
          <a:xfrm>
            <a:off x="3726322" y="4912702"/>
            <a:ext cx="8023225" cy="41433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Blog 1</a:t>
            </a:r>
            <a:endParaRPr lang="es-ES" dirty="0"/>
          </a:p>
        </p:txBody>
      </p:sp>
      <p:sp>
        <p:nvSpPr>
          <p:cNvPr id="26" name="Marcador de texto 20"/>
          <p:cNvSpPr>
            <a:spLocks noGrp="1"/>
          </p:cNvSpPr>
          <p:nvPr>
            <p:ph type="body" sz="quarter" idx="16" hasCustomPrompt="1"/>
          </p:nvPr>
        </p:nvSpPr>
        <p:spPr>
          <a:xfrm>
            <a:off x="3726321" y="5526225"/>
            <a:ext cx="8023225" cy="4143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smtClean="0"/>
              <a:t>Blog 2</a:t>
            </a:r>
            <a:endParaRPr lang="es-ES" dirty="0"/>
          </a:p>
        </p:txBody>
      </p:sp>
      <p:sp>
        <p:nvSpPr>
          <p:cNvPr id="27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3726321" y="6139748"/>
            <a:ext cx="8023225" cy="414338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Segoe UI 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30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78934" y="869796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02182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image on th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40000">
                <a:srgbClr val="0388EB"/>
              </a:gs>
              <a:gs pos="0">
                <a:srgbClr val="0594FF"/>
              </a:gs>
              <a:gs pos="100000">
                <a:srgbClr val="0072C5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745558" y="880947"/>
            <a:ext cx="4938132" cy="5096106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95" y="107758"/>
            <a:ext cx="1996296" cy="6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 bwMode="gray">
          <a:xfrm>
            <a:off x="2451085" y="2072640"/>
            <a:ext cx="93011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14"/>
          <p:cNvSpPr/>
          <p:nvPr userDrawn="1"/>
        </p:nvSpPr>
        <p:spPr bwMode="gray">
          <a:xfrm>
            <a:off x="0" y="2072640"/>
            <a:ext cx="2286000" cy="2286000"/>
          </a:xfrm>
          <a:prstGeom prst="rect">
            <a:avLst/>
          </a:prstGeom>
          <a:solidFill>
            <a:srgbClr val="0072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3" rIns="91404" bIns="45703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788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2761891" y="2633873"/>
            <a:ext cx="8633603" cy="1075486"/>
          </a:xfrm>
        </p:spPr>
        <p:txBody>
          <a:bodyPr>
            <a:noAutofit/>
          </a:bodyPr>
          <a:lstStyle>
            <a:lvl1pPr>
              <a:defRPr lang="es-ES" sz="5400" b="0" kern="1200" cap="none" spc="-100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8" name="Picture 8" descr="C:\Users\Jonahs\Dropbox\Projects SCOTT\MEET Windows Azure\source\Background\tile-icon-medi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2558431"/>
            <a:ext cx="1314418" cy="131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11" y="112863"/>
            <a:ext cx="1998000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9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641" y="365125"/>
            <a:ext cx="11079159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riángulo rectángulo 6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4641" y="1825625"/>
            <a:ext cx="11079159" cy="4351338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372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044" y="365125"/>
            <a:ext cx="11077755" cy="1325563"/>
          </a:xfrm>
        </p:spPr>
        <p:txBody>
          <a:bodyPr/>
          <a:lstStyle>
            <a:lvl1pPr>
              <a:defRPr>
                <a:solidFill>
                  <a:srgbClr val="0072C5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riángulo rectángulo 7"/>
          <p:cNvSpPr/>
          <p:nvPr userDrawn="1"/>
        </p:nvSpPr>
        <p:spPr>
          <a:xfrm rot="10800000">
            <a:off x="10535477" y="0"/>
            <a:ext cx="1649895" cy="1649895"/>
          </a:xfrm>
          <a:prstGeom prst="rtTriangle">
            <a:avLst/>
          </a:prstGeom>
          <a:solidFill>
            <a:srgbClr val="0072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776" y="-59634"/>
            <a:ext cx="1086676" cy="108667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0" y="0"/>
            <a:ext cx="12192000" cy="112143"/>
          </a:xfrm>
          <a:prstGeom prst="rect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  <a:solidFill>
                <a:srgbClr val="0072C5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276043" y="1822450"/>
            <a:ext cx="5400137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012611" y="1822450"/>
            <a:ext cx="5341188" cy="4351337"/>
          </a:xfrm>
        </p:spPr>
        <p:txBody>
          <a:bodyPr/>
          <a:lstStyle>
            <a:lvl1pPr marL="2286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81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8" r:id="rId3"/>
    <p:sldLayoutId id="2147483661" r:id="rId4"/>
    <p:sldLayoutId id="2147483662" r:id="rId5"/>
    <p:sldLayoutId id="2147483666" r:id="rId6"/>
    <p:sldLayoutId id="2147483649" r:id="rId7"/>
    <p:sldLayoutId id="2147483650" r:id="rId8"/>
    <p:sldLayoutId id="2147483652" r:id="rId9"/>
    <p:sldLayoutId id="2147483664" r:id="rId10"/>
    <p:sldLayoutId id="2147483663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1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Qué es una solución de colaboración?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6089987" y="-1"/>
            <a:ext cx="3049804" cy="2467283"/>
          </a:xfrm>
          <a:prstGeom prst="rect">
            <a:avLst/>
          </a:prstGeom>
          <a:solidFill>
            <a:srgbClr val="0280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Light"/>
                <a:cs typeface="Segoe UI Light"/>
              </a:rPr>
              <a:t>Newsfeed</a:t>
            </a:r>
            <a:endParaRPr lang="en-US" dirty="0">
              <a:latin typeface="Segoe UI Light"/>
              <a:cs typeface="Segoe UI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39790" y="0"/>
            <a:ext cx="3052209" cy="1905134"/>
          </a:xfrm>
          <a:prstGeom prst="rect">
            <a:avLst/>
          </a:prstGeom>
          <a:solidFill>
            <a:srgbClr val="51B3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Comments &amp; Likes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9987" y="2467283"/>
            <a:ext cx="3049804" cy="1366318"/>
          </a:xfrm>
          <a:prstGeom prst="rect">
            <a:avLst/>
          </a:prstGeom>
          <a:solidFill>
            <a:srgbClr val="014F8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Light"/>
                <a:cs typeface="Segoe UI Light"/>
              </a:rPr>
              <a:t>Q&amp;A</a:t>
            </a:r>
            <a:endParaRPr lang="en-US" dirty="0">
              <a:latin typeface="Segoe UI Light"/>
              <a:cs typeface="Segoe UI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39790" y="4137410"/>
            <a:ext cx="3052209" cy="1520259"/>
          </a:xfrm>
          <a:prstGeom prst="rect">
            <a:avLst/>
          </a:prstGeom>
          <a:solidFill>
            <a:srgbClr val="0280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Idea elevation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9987" y="3819887"/>
            <a:ext cx="3049804" cy="2146015"/>
          </a:xfrm>
          <a:prstGeom prst="rect">
            <a:avLst/>
          </a:prstGeom>
          <a:solidFill>
            <a:srgbClr val="51B3F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Blogs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39790" y="5599938"/>
            <a:ext cx="3052209" cy="1258062"/>
          </a:xfrm>
          <a:prstGeom prst="rect">
            <a:avLst/>
          </a:prstGeom>
          <a:solidFill>
            <a:srgbClr val="013E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Wikis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39790" y="1903584"/>
            <a:ext cx="3052209" cy="1059957"/>
          </a:xfrm>
          <a:prstGeom prst="rect">
            <a:avLst/>
          </a:prstGeom>
          <a:solidFill>
            <a:srgbClr val="94D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Forums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1369" y="5945076"/>
            <a:ext cx="3049804" cy="921162"/>
          </a:xfrm>
          <a:prstGeom prst="rect">
            <a:avLst/>
          </a:prstGeom>
          <a:solidFill>
            <a:srgbClr val="0280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Tasks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39791" y="2962686"/>
            <a:ext cx="3052209" cy="1193969"/>
          </a:xfrm>
          <a:prstGeom prst="rect">
            <a:avLst/>
          </a:prstGeom>
          <a:solidFill>
            <a:srgbClr val="025A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/>
                <a:cs typeface="Segoe UI Light"/>
              </a:rPr>
              <a:t>Messaging</a:t>
            </a:r>
          </a:p>
        </p:txBody>
      </p:sp>
    </p:spTree>
    <p:extLst>
      <p:ext uri="{BB962C8B-B14F-4D97-AF65-F5344CB8AC3E}">
        <p14:creationId xmlns:p14="http://schemas.microsoft.com/office/powerpoint/2010/main" val="20011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integración con SharePoint debe ser </a:t>
            </a:r>
            <a:r>
              <a:rPr lang="es-ES" b="1" u="sng" dirty="0" smtClean="0"/>
              <a:t>nativa</a:t>
            </a:r>
            <a:endParaRPr lang="en-US" b="1" u="sng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r="26485" b="7648"/>
          <a:stretch/>
        </p:blipFill>
        <p:spPr>
          <a:xfrm>
            <a:off x="6092456" y="-16138"/>
            <a:ext cx="6103089" cy="6884771"/>
          </a:xfrm>
        </p:spPr>
      </p:pic>
    </p:spTree>
    <p:extLst>
      <p:ext uri="{BB962C8B-B14F-4D97-AF65-F5344CB8AC3E}">
        <p14:creationId xmlns:p14="http://schemas.microsoft.com/office/powerpoint/2010/main" val="2038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Flexibilidad y </a:t>
            </a:r>
            <a:r>
              <a:rPr lang="es-ES" dirty="0" err="1" smtClean="0"/>
              <a:t>costumización</a:t>
            </a:r>
            <a:r>
              <a:rPr lang="es-ES" dirty="0" smtClean="0"/>
              <a:t> son cruciales</a:t>
            </a:r>
            <a:endParaRPr lang="en-US" b="1" u="sng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5" r="4178"/>
          <a:stretch/>
        </p:blipFill>
        <p:spPr>
          <a:xfrm>
            <a:off x="6103087" y="0"/>
            <a:ext cx="6092457" cy="6871196"/>
          </a:xfrm>
        </p:spPr>
      </p:pic>
    </p:spTree>
    <p:extLst>
      <p:ext uri="{BB962C8B-B14F-4D97-AF65-F5344CB8AC3E}">
        <p14:creationId xmlns:p14="http://schemas.microsoft.com/office/powerpoint/2010/main" val="394828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Self-service &amp; </a:t>
            </a:r>
            <a:r>
              <a:rPr lang="es-ES" dirty="0" err="1" smtClean="0"/>
              <a:t>Governance</a:t>
            </a:r>
            <a:endParaRPr lang="en-US" b="1" u="sng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t="7317" r="39780" b="1866"/>
          <a:stretch/>
        </p:blipFill>
        <p:spPr>
          <a:xfrm>
            <a:off x="6092464" y="0"/>
            <a:ext cx="6113713" cy="6864264"/>
          </a:xfrm>
        </p:spPr>
      </p:pic>
    </p:spTree>
    <p:extLst>
      <p:ext uri="{BB962C8B-B14F-4D97-AF65-F5344CB8AC3E}">
        <p14:creationId xmlns:p14="http://schemas.microsoft.com/office/powerpoint/2010/main" val="40362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Experiencia de usuario de tipo “</a:t>
            </a:r>
            <a:r>
              <a:rPr lang="es-ES" i="1" dirty="0" err="1" smtClean="0"/>
              <a:t>consumer</a:t>
            </a:r>
            <a:r>
              <a:rPr lang="es-ES" dirty="0" smtClean="0"/>
              <a:t>”</a:t>
            </a:r>
            <a:endParaRPr lang="en-US" b="1" u="sng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r="16324"/>
          <a:stretch/>
        </p:blipFill>
        <p:spPr>
          <a:xfrm>
            <a:off x="6103087" y="0"/>
            <a:ext cx="6124355" cy="6858000"/>
          </a:xfrm>
        </p:spPr>
      </p:pic>
    </p:spTree>
    <p:extLst>
      <p:ext uri="{BB962C8B-B14F-4D97-AF65-F5344CB8AC3E}">
        <p14:creationId xmlns:p14="http://schemas.microsoft.com/office/powerpoint/2010/main" val="25126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camino a la nube debe </a:t>
            </a:r>
            <a:r>
              <a:rPr lang="es-ES" dirty="0" smtClean="0"/>
              <a:t>hacerse </a:t>
            </a:r>
            <a:r>
              <a:rPr lang="es-ES" dirty="0" smtClean="0"/>
              <a:t>al ritmo de </a:t>
            </a:r>
            <a:r>
              <a:rPr lang="es-ES" dirty="0" smtClean="0"/>
              <a:t>cada organización</a:t>
            </a:r>
            <a:endParaRPr lang="en-US" b="1" u="sng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r="14109"/>
          <a:stretch/>
        </p:blipFill>
        <p:spPr>
          <a:xfrm>
            <a:off x="6092456" y="0"/>
            <a:ext cx="6145618" cy="6858000"/>
          </a:xfrm>
        </p:spPr>
      </p:pic>
    </p:spTree>
    <p:extLst>
      <p:ext uri="{BB962C8B-B14F-4D97-AF65-F5344CB8AC3E}">
        <p14:creationId xmlns:p14="http://schemas.microsoft.com/office/powerpoint/2010/main" val="11915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Seguir el </a:t>
            </a:r>
            <a:r>
              <a:rPr lang="es-ES" i="1" dirty="0" err="1" smtClean="0"/>
              <a:t>roadmap</a:t>
            </a:r>
            <a:r>
              <a:rPr lang="es-ES" dirty="0" smtClean="0"/>
              <a:t> de producto de Microsoft</a:t>
            </a:r>
            <a:endParaRPr lang="en-US" b="1" u="sng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2"/>
          <a:stretch/>
        </p:blipFill>
        <p:spPr>
          <a:xfrm>
            <a:off x="6106633" y="-518"/>
            <a:ext cx="6142074" cy="6858000"/>
          </a:xfrm>
        </p:spPr>
      </p:pic>
    </p:spTree>
    <p:extLst>
      <p:ext uri="{BB962C8B-B14F-4D97-AF65-F5344CB8AC3E}">
        <p14:creationId xmlns:p14="http://schemas.microsoft.com/office/powerpoint/2010/main" val="20632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</a:t>
            </a:r>
            <a:r>
              <a:rPr lang="es-ES"/>
              <a:t> se arquitectura una </a:t>
            </a:r>
            <a:r>
              <a:rPr lang="es-ES" smtClean="0"/>
              <a:t>solución?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18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6425" y="673928"/>
            <a:ext cx="8023123" cy="168796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Maximo Castagno</a:t>
            </a:r>
            <a:endParaRPr lang="es-ES" sz="5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755186" y="2036728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Beezy </a:t>
            </a:r>
            <a:r>
              <a:rPr lang="en-US" dirty="0"/>
              <a:t>Product Manager</a:t>
            </a:r>
            <a:endParaRPr lang="es-ES" dirty="0"/>
          </a:p>
          <a:p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3757077" y="2502560"/>
            <a:ext cx="8023225" cy="501349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maximocastagno</a:t>
            </a:r>
            <a:endParaRPr lang="es-ES" dirty="0"/>
          </a:p>
        </p:txBody>
      </p:sp>
      <p:pic>
        <p:nvPicPr>
          <p:cNvPr id="14" name="Picture Placeholder 13" descr="Medium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b="26423"/>
          <a:stretch/>
        </p:blipFill>
        <p:spPr>
          <a:xfrm>
            <a:off x="766763" y="767263"/>
            <a:ext cx="2428875" cy="2420176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774528" y="6011876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www.spenta.es</a:t>
            </a:r>
            <a:r>
              <a:rPr lang="en-US" dirty="0" smtClean="0"/>
              <a:t>    </a:t>
            </a:r>
            <a:r>
              <a:rPr lang="en-US" dirty="0" err="1" smtClean="0"/>
              <a:t>www.beezy.net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3724889" y="3241421"/>
            <a:ext cx="8023123" cy="1687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5400" dirty="0" smtClean="0"/>
              <a:t>Christian Ruiz</a:t>
            </a:r>
            <a:endParaRPr lang="es-ES" sz="5400" dirty="0"/>
          </a:p>
        </p:txBody>
      </p:sp>
      <p:sp>
        <p:nvSpPr>
          <p:cNvPr id="23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3755541" y="5070053"/>
            <a:ext cx="8023225" cy="501349"/>
          </a:xfrm>
        </p:spPr>
        <p:txBody>
          <a:bodyPr>
            <a:normAutofit/>
          </a:bodyPr>
          <a:lstStyle/>
          <a:p>
            <a:r>
              <a:rPr lang="en-US" dirty="0" smtClean="0"/>
              <a:t>@_</a:t>
            </a:r>
            <a:r>
              <a:rPr lang="en-US" dirty="0" err="1" smtClean="0"/>
              <a:t>christian_ruiz</a:t>
            </a:r>
            <a:endParaRPr lang="es-ES" dirty="0"/>
          </a:p>
        </p:txBody>
      </p:sp>
      <p:sp>
        <p:nvSpPr>
          <p:cNvPr id="25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755186" y="4557663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Beezy </a:t>
            </a:r>
            <a:r>
              <a:rPr lang="es-ES_tradnl" dirty="0" smtClean="0"/>
              <a:t>SharePoint </a:t>
            </a:r>
            <a:r>
              <a:rPr lang="es-ES_tradnl" dirty="0" err="1" smtClean="0"/>
              <a:t>Architect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3347575"/>
            <a:ext cx="2420176" cy="24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SharePoint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Premise</a:t>
            </a:r>
            <a:r>
              <a:rPr lang="es-ES" dirty="0" smtClean="0"/>
              <a:t> vs Online</a:t>
            </a:r>
            <a:endParaRPr lang="es-ES" dirty="0"/>
          </a:p>
        </p:txBody>
      </p:sp>
      <p:pic>
        <p:nvPicPr>
          <p:cNvPr id="6" name="Content Placeholder 5" descr="basf_architecture"/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83" y="1825625"/>
            <a:ext cx="8352233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4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Retos en la migración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 smtClean="0"/>
              <a:t>Los </a:t>
            </a:r>
            <a:r>
              <a:rPr lang="es-ES" dirty="0" err="1" smtClean="0"/>
              <a:t>TimerJobs</a:t>
            </a:r>
            <a:r>
              <a:rPr lang="es-ES" dirty="0" smtClean="0"/>
              <a:t> de SharePoint pasan a ser </a:t>
            </a:r>
            <a:r>
              <a:rPr lang="es-ES" dirty="0" err="1" smtClean="0"/>
              <a:t>Scheduled</a:t>
            </a:r>
            <a:r>
              <a:rPr lang="es-ES" dirty="0" smtClean="0"/>
              <a:t> Jobs implementados en </a:t>
            </a:r>
            <a:r>
              <a:rPr lang="es-ES" dirty="0" err="1" smtClean="0"/>
              <a:t>Worker</a:t>
            </a:r>
            <a:r>
              <a:rPr lang="es-ES" dirty="0" smtClean="0"/>
              <a:t> Roles</a:t>
            </a:r>
          </a:p>
          <a:p>
            <a:r>
              <a:rPr lang="es-ES" dirty="0" err="1" smtClean="0"/>
              <a:t>Iframe</a:t>
            </a:r>
            <a:r>
              <a:rPr lang="es-ES" dirty="0" smtClean="0"/>
              <a:t> </a:t>
            </a:r>
            <a:r>
              <a:rPr lang="es-ES" dirty="0" err="1" smtClean="0"/>
              <a:t>messaging</a:t>
            </a:r>
            <a:r>
              <a:rPr lang="es-ES" dirty="0" smtClean="0"/>
              <a:t> &amp; </a:t>
            </a:r>
            <a:r>
              <a:rPr lang="es-ES" dirty="0" err="1" smtClean="0"/>
              <a:t>dinamic</a:t>
            </a:r>
            <a:r>
              <a:rPr lang="es-ES" dirty="0" smtClean="0"/>
              <a:t> </a:t>
            </a:r>
            <a:r>
              <a:rPr lang="es-ES" dirty="0" err="1" smtClean="0"/>
              <a:t>resizing</a:t>
            </a:r>
            <a:endParaRPr lang="es-ES" dirty="0" smtClean="0"/>
          </a:p>
          <a:p>
            <a:r>
              <a:rPr lang="es-ES" dirty="0" err="1" smtClean="0"/>
              <a:t>Client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vs Server </a:t>
            </a:r>
            <a:r>
              <a:rPr lang="es-ES" dirty="0" err="1" smtClean="0"/>
              <a:t>Object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(UPS, </a:t>
            </a:r>
            <a:r>
              <a:rPr lang="es-ES" dirty="0" err="1" smtClean="0"/>
              <a:t>ExecuteQuery</a:t>
            </a:r>
            <a:r>
              <a:rPr lang="es-ES" dirty="0" smtClean="0"/>
              <a:t>…)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825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en SharePoint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Premise</a:t>
            </a:r>
            <a:endParaRPr lang="es-ES" dirty="0"/>
          </a:p>
        </p:txBody>
      </p:sp>
      <p:pic>
        <p:nvPicPr>
          <p:cNvPr id="1027" name="Picture 3" descr="beesy_basf_frontendp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25" y="1545239"/>
            <a:ext cx="6264231" cy="485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7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en SharePoint Online</a:t>
            </a:r>
            <a:endParaRPr lang="es-ES" dirty="0"/>
          </a:p>
        </p:txBody>
      </p:sp>
      <p:pic>
        <p:nvPicPr>
          <p:cNvPr id="1026" name="Picture 2" descr="beezy_basf_frontend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06" y="1479336"/>
            <a:ext cx="7516384" cy="49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9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err="1" smtClean="0"/>
              <a:t>OnPrem</a:t>
            </a:r>
            <a:r>
              <a:rPr lang="en-US" dirty="0" smtClean="0"/>
              <a:t> vs Cloud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76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Q&amp;A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47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6425" y="673928"/>
            <a:ext cx="8023123" cy="168796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Maximo Castagno</a:t>
            </a:r>
            <a:endParaRPr lang="es-ES" sz="5400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755186" y="2036728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Beezy </a:t>
            </a:r>
            <a:r>
              <a:rPr lang="en-US" dirty="0"/>
              <a:t>Product Manager</a:t>
            </a:r>
            <a:endParaRPr lang="es-ES" dirty="0"/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3347575"/>
            <a:ext cx="2420176" cy="2420176"/>
          </a:xfrm>
          <a:prstGeom prst="rect">
            <a:avLst/>
          </a:prstGeom>
        </p:spPr>
      </p:pic>
      <p:sp>
        <p:nvSpPr>
          <p:cNvPr id="20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3757077" y="2502560"/>
            <a:ext cx="8023225" cy="501349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maximocastagno</a:t>
            </a:r>
            <a:endParaRPr lang="es-ES" dirty="0"/>
          </a:p>
        </p:txBody>
      </p:sp>
      <p:pic>
        <p:nvPicPr>
          <p:cNvPr id="14" name="Picture Placeholder 13" descr="Medium.pn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" b="26423"/>
          <a:stretch/>
        </p:blipFill>
        <p:spPr>
          <a:xfrm>
            <a:off x="766763" y="767263"/>
            <a:ext cx="2428875" cy="2420176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774528" y="6011876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www.spenta.es</a:t>
            </a:r>
            <a:r>
              <a:rPr lang="en-US" dirty="0" smtClean="0"/>
              <a:t>    </a:t>
            </a:r>
            <a:r>
              <a:rPr lang="en-US" dirty="0" err="1" smtClean="0"/>
              <a:t>www.beezy.net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3724889" y="3241421"/>
            <a:ext cx="8023123" cy="1687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5400" dirty="0" smtClean="0"/>
              <a:t>Christian Ruiz</a:t>
            </a:r>
            <a:endParaRPr lang="es-ES" sz="5400" dirty="0"/>
          </a:p>
        </p:txBody>
      </p:sp>
      <p:sp>
        <p:nvSpPr>
          <p:cNvPr id="23" name="Marcador de texto 19"/>
          <p:cNvSpPr>
            <a:spLocks noGrp="1"/>
          </p:cNvSpPr>
          <p:nvPr>
            <p:ph type="body" sz="quarter" idx="17"/>
          </p:nvPr>
        </p:nvSpPr>
        <p:spPr>
          <a:xfrm>
            <a:off x="3755541" y="5070053"/>
            <a:ext cx="8023225" cy="501349"/>
          </a:xfrm>
        </p:spPr>
        <p:txBody>
          <a:bodyPr>
            <a:normAutofit/>
          </a:bodyPr>
          <a:lstStyle/>
          <a:p>
            <a:r>
              <a:rPr lang="en-US"/>
              <a:t>@_christian_ruiz </a:t>
            </a:r>
            <a:endParaRPr lang="es-ES" dirty="0"/>
          </a:p>
        </p:txBody>
      </p:sp>
      <p:sp>
        <p:nvSpPr>
          <p:cNvPr id="25" name="Marcador de texto 16"/>
          <p:cNvSpPr>
            <a:spLocks noGrp="1"/>
          </p:cNvSpPr>
          <p:nvPr>
            <p:ph type="body" sz="quarter" idx="14"/>
          </p:nvPr>
        </p:nvSpPr>
        <p:spPr>
          <a:xfrm>
            <a:off x="3755186" y="4557663"/>
            <a:ext cx="8023225" cy="414338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Beezy </a:t>
            </a:r>
            <a:r>
              <a:rPr lang="es-ES_tradnl" dirty="0"/>
              <a:t>SharePoint </a:t>
            </a:r>
            <a:r>
              <a:rPr lang="es-ES_tradnl" dirty="0" err="1"/>
              <a:t>Architect</a:t>
            </a:r>
            <a:r>
              <a:rPr lang="es-ES_tradnl" dirty="0"/>
              <a:t> 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1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Colaboración Social en </a:t>
            </a:r>
            <a:br>
              <a:rPr lang="es-ES" dirty="0" smtClean="0"/>
            </a:br>
            <a:r>
              <a:rPr lang="es-ES" dirty="0" smtClean="0"/>
              <a:t>Grandes Organizaciones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93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t1.bgr.in/wp-content/uploads/2014/07/vodafone-log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83" y="1079157"/>
            <a:ext cx="2172523" cy="13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60" y="1935892"/>
            <a:ext cx="5598138" cy="30068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72" y="4692349"/>
            <a:ext cx="11811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3057">
            <a:off x="6010260" y="1688282"/>
            <a:ext cx="4537066" cy="32669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50" name="Picture 2" descr="http://images.tecnologs.es/2014_08_08/ONO-sube-la-cuota-de-las-tarifas-para-segundas-lineas-pero-elimina-su-permanencia_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83" y="1079157"/>
            <a:ext cx="2181497" cy="72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ielsen Norman Groups awarded a Beezy powered Intran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r="19243"/>
          <a:stretch/>
        </p:blipFill>
        <p:spPr bwMode="auto">
          <a:xfrm>
            <a:off x="1188658" y="4522573"/>
            <a:ext cx="1474573" cy="169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r="14793"/>
          <a:stretch/>
        </p:blipFill>
        <p:spPr>
          <a:xfrm>
            <a:off x="7447004" y="1312631"/>
            <a:ext cx="3352801" cy="48175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 descr="http://www.abraajgroupartprize.com/images/new-ABRAAJ-CAPITAL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69" y="1086920"/>
            <a:ext cx="2181497" cy="203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6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37"/>
          <a:stretch/>
        </p:blipFill>
        <p:spPr>
          <a:xfrm rot="645452">
            <a:off x="7073744" y="1209817"/>
            <a:ext cx="3718301" cy="39044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076" name="Picture 4" descr="http://blogs.eada.edu/wp-content/uploads/2013/02/logo-almir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82" y="1079157"/>
            <a:ext cx="2875466" cy="88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Qué necesitan </a:t>
            </a:r>
            <a:r>
              <a:rPr lang="es-ES" dirty="0" smtClean="0"/>
              <a:t>las grandes organizaciones?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 smtClean="0"/>
              <a:t>Concepto de </a:t>
            </a:r>
            <a:r>
              <a:rPr lang="es-ES" i="1" dirty="0" err="1" smtClean="0"/>
              <a:t>Collaboration</a:t>
            </a:r>
            <a:r>
              <a:rPr lang="es-ES" i="1" dirty="0" smtClean="0"/>
              <a:t> </a:t>
            </a:r>
            <a:r>
              <a:rPr lang="es-ES" i="1" u="sng" dirty="0" err="1" smtClean="0"/>
              <a:t>Solution</a:t>
            </a:r>
            <a:endParaRPr lang="es-ES" i="1" u="sng" dirty="0" smtClean="0"/>
          </a:p>
          <a:p>
            <a:r>
              <a:rPr lang="es-ES" dirty="0" smtClean="0"/>
              <a:t>Integración </a:t>
            </a:r>
            <a:r>
              <a:rPr lang="es-ES" u="sng" dirty="0" smtClean="0"/>
              <a:t>nativa</a:t>
            </a:r>
            <a:r>
              <a:rPr lang="es-ES" dirty="0" smtClean="0"/>
              <a:t> con </a:t>
            </a:r>
            <a:r>
              <a:rPr lang="es-ES" b="1" dirty="0" smtClean="0"/>
              <a:t>SharePoint</a:t>
            </a:r>
          </a:p>
          <a:p>
            <a:r>
              <a:rPr lang="es-ES" u="sng" dirty="0" smtClean="0"/>
              <a:t>Flexibilidad</a:t>
            </a:r>
            <a:r>
              <a:rPr lang="es-ES" dirty="0" smtClean="0"/>
              <a:t> y </a:t>
            </a:r>
            <a:r>
              <a:rPr lang="es-ES" dirty="0" err="1" smtClean="0"/>
              <a:t>costumización</a:t>
            </a:r>
            <a:endParaRPr lang="es-ES" dirty="0"/>
          </a:p>
          <a:p>
            <a:r>
              <a:rPr lang="es-ES" dirty="0" smtClean="0"/>
              <a:t>Foco en usuarios de negocio: </a:t>
            </a:r>
            <a:r>
              <a:rPr lang="es-ES" i="1" u="sng" dirty="0" err="1" smtClean="0"/>
              <a:t>self</a:t>
            </a:r>
            <a:r>
              <a:rPr lang="es-ES" i="1" u="sng" dirty="0" smtClean="0"/>
              <a:t> </a:t>
            </a:r>
            <a:r>
              <a:rPr lang="es-ES" i="1" u="sng" dirty="0" err="1" smtClean="0"/>
              <a:t>service</a:t>
            </a:r>
            <a:r>
              <a:rPr lang="es-ES" i="1" u="sng" dirty="0" smtClean="0"/>
              <a:t> </a:t>
            </a:r>
            <a:r>
              <a:rPr lang="es-ES" dirty="0" smtClean="0"/>
              <a:t>&amp; </a:t>
            </a:r>
            <a:r>
              <a:rPr lang="es-ES" i="1" dirty="0" err="1" smtClean="0"/>
              <a:t>governance</a:t>
            </a:r>
            <a:endParaRPr lang="es-ES" i="1" dirty="0" smtClean="0"/>
          </a:p>
          <a:p>
            <a:r>
              <a:rPr lang="es-ES" b="1" dirty="0" smtClean="0"/>
              <a:t>Experiencia de Usuario</a:t>
            </a:r>
            <a:r>
              <a:rPr lang="es-ES" dirty="0" smtClean="0"/>
              <a:t> de tipo “</a:t>
            </a:r>
            <a:r>
              <a:rPr lang="es-ES" dirty="0" err="1" smtClean="0"/>
              <a:t>consumer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Hacia la </a:t>
            </a:r>
            <a:r>
              <a:rPr lang="es-ES" b="1" dirty="0" smtClean="0"/>
              <a:t>nube</a:t>
            </a:r>
            <a:r>
              <a:rPr lang="es-ES" dirty="0" smtClean="0"/>
              <a:t> </a:t>
            </a:r>
            <a:r>
              <a:rPr lang="es-ES" u="sng" dirty="0" smtClean="0"/>
              <a:t>a su propio ritmo</a:t>
            </a:r>
          </a:p>
          <a:p>
            <a:r>
              <a:rPr lang="es-ES" dirty="0" smtClean="0"/>
              <a:t>Alineación perpetua con el </a:t>
            </a:r>
            <a:r>
              <a:rPr lang="es-ES" b="1" dirty="0" err="1" smtClean="0"/>
              <a:t>roadmap</a:t>
            </a:r>
            <a:r>
              <a:rPr lang="es-ES" dirty="0" smtClean="0"/>
              <a:t> de Microsoft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75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9B115875399F4BAD9FA8B1B53FDEC5" ma:contentTypeVersion="0" ma:contentTypeDescription="Create a new document." ma:contentTypeScope="" ma:versionID="74eef34359a3571e30183927bba451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94070F-3103-4BC3-AF31-7C9C483A14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EBD6F75-8487-4E69-9CB6-5B0F64585DF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810140-0271-4581-B2B8-651219712B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205</Words>
  <Application>Microsoft Office PowerPoint</Application>
  <PresentationFormat>Widescreen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Segoe UI Light</vt:lpstr>
      <vt:lpstr>Rabiohead</vt:lpstr>
      <vt:lpstr>Calibri</vt:lpstr>
      <vt:lpstr>Segoe UI </vt:lpstr>
      <vt:lpstr>Arial</vt:lpstr>
      <vt:lpstr>Tema de Office</vt:lpstr>
      <vt:lpstr>PowerPoint Presentation</vt:lpstr>
      <vt:lpstr>PowerPoint Presentation</vt:lpstr>
      <vt:lpstr>Maximo Castagno</vt:lpstr>
      <vt:lpstr>Colaboración Social en  Grandes Organizaciones</vt:lpstr>
      <vt:lpstr>PowerPoint Presentation</vt:lpstr>
      <vt:lpstr>PowerPoint Presentation</vt:lpstr>
      <vt:lpstr>PowerPoint Presentation</vt:lpstr>
      <vt:lpstr>PowerPoint Presentation</vt:lpstr>
      <vt:lpstr>Qué necesitan las grandes organizaciones?</vt:lpstr>
      <vt:lpstr>Qué es una solución de colaboración?</vt:lpstr>
      <vt:lpstr>La integración con SharePoint debe ser nativa</vt:lpstr>
      <vt:lpstr>Flexibilidad y costumización son cruciales</vt:lpstr>
      <vt:lpstr>Self-service &amp; Governance</vt:lpstr>
      <vt:lpstr>Experiencia de usuario de tipo “consumer”</vt:lpstr>
      <vt:lpstr>El camino a la nube debe hacerse al ritmo de cada organización</vt:lpstr>
      <vt:lpstr>Seguir el roadmap de producto de Microsoft</vt:lpstr>
      <vt:lpstr>Cómo se arquitectura una solución?</vt:lpstr>
      <vt:lpstr>Maximo Castagno</vt:lpstr>
      <vt:lpstr>SharePoint On Premise vs Online</vt:lpstr>
      <vt:lpstr>Retos en la migración</vt:lpstr>
      <vt:lpstr>Arquitectura en SharePoint On Premise</vt:lpstr>
      <vt:lpstr>Arquitectura en SharePoint Online</vt:lpstr>
      <vt:lpstr>Demo: OnPrem vs Cloud</vt:lpstr>
      <vt:lpstr>Q&amp;A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Porras Rodríguez</dc:creator>
  <cp:lastModifiedBy>Maximo Castagno</cp:lastModifiedBy>
  <cp:revision>91</cp:revision>
  <dcterms:created xsi:type="dcterms:W3CDTF">2013-08-20T12:49:39Z</dcterms:created>
  <dcterms:modified xsi:type="dcterms:W3CDTF">2015-06-08T19:58:56Z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0x0101002A9B115875399F4BAD9FA8B1B53FDEC5</vt:lpwstr>
  </property>
</Properties>
</file>